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1"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5" Type="http://schemas.openxmlformats.org/officeDocument/2006/relationships/slide" Target="slides/slide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77C12F53-8B3E-EB9C-5904-8F0865E1E6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A5C682E-24E8-96CF-0432-C15EB89D6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67588" name="Slide Number Placeholder 3">
            <a:extLst>
              <a:ext uri="{FF2B5EF4-FFF2-40B4-BE49-F238E27FC236}">
                <a16:creationId xmlns:a16="http://schemas.microsoft.com/office/drawing/2014/main" id="{E88630C6-D0E7-CAB1-2EAC-A692DC3204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2B245F-177F-4700-B7FB-C702AE4305DC}"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128.png"/></Relationships>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C37923D-1C1F-AFEA-C4BA-D538A4A18A29}"/>
              </a:ext>
            </a:extLst>
          </p:cNvPr>
          <p:cNvSpPr>
            <a:spLocks noGrp="1" noChangeArrowheads="1"/>
          </p:cNvSpPr>
          <p:nvPr>
            <p:ph type="title"/>
          </p:nvPr>
        </p:nvSpPr>
        <p:spPr>
          <a:xfrm>
            <a:off x="685800" y="533400"/>
            <a:ext cx="7848600" cy="874713"/>
          </a:xfrm>
        </p:spPr>
        <p:txBody>
          <a:bodyPr/>
          <a:lstStyle/>
          <a:p>
            <a:pPr algn="ctr"/>
            <a:r>
              <a:rPr lang="en-US" altLang="zh-CN" sz="3600">
                <a:ea typeface="宋体" panose="02010600030101010101" pitchFamily="2" charset="-122"/>
              </a:rPr>
              <a:t>Tips for Collecting </a:t>
            </a:r>
            <a:br>
              <a:rPr lang="en-US" altLang="zh-CN" sz="3600">
                <a:ea typeface="宋体" panose="02010600030101010101" pitchFamily="2" charset="-122"/>
              </a:rPr>
            </a:br>
            <a:r>
              <a:rPr lang="en-US" altLang="zh-CN" sz="3600">
                <a:ea typeface="宋体" panose="02010600030101010101" pitchFamily="2" charset="-122"/>
              </a:rPr>
              <a:t>Race and Ethnicity Data</a:t>
            </a:r>
            <a:endParaRPr lang="en-US" altLang="zh-CN" sz="4000">
              <a:ea typeface="宋体" panose="02010600030101010101" pitchFamily="2" charset="-122"/>
            </a:endParaRPr>
          </a:p>
        </p:txBody>
      </p:sp>
      <p:sp>
        <p:nvSpPr>
          <p:cNvPr id="23555" name="Rectangle 3">
            <a:extLst>
              <a:ext uri="{FF2B5EF4-FFF2-40B4-BE49-F238E27FC236}">
                <a16:creationId xmlns:a16="http://schemas.microsoft.com/office/drawing/2014/main" id="{67106DAF-0E96-2933-0C0F-FAE3935F1ECB}"/>
              </a:ext>
            </a:extLst>
          </p:cNvPr>
          <p:cNvSpPr>
            <a:spLocks noGrp="1" noChangeArrowheads="1"/>
          </p:cNvSpPr>
          <p:nvPr>
            <p:ph type="body" idx="1"/>
          </p:nvPr>
        </p:nvSpPr>
        <p:spPr>
          <a:xfrm>
            <a:off x="476250" y="1219200"/>
            <a:ext cx="8420100" cy="4629150"/>
          </a:xfrm>
        </p:spPr>
        <p:txBody>
          <a:bodyPr/>
          <a:lstStyle/>
          <a:p>
            <a:pPr marL="0" indent="0">
              <a:buFont typeface="Wingdings" panose="05000000000000000000" pitchFamily="2" charset="2"/>
              <a:buNone/>
              <a:defRPr/>
            </a:pPr>
            <a:endParaRPr lang="en-US" sz="2800" dirty="0"/>
          </a:p>
          <a:p>
            <a:pPr>
              <a:defRPr/>
            </a:pPr>
            <a:r>
              <a:rPr lang="en-US" sz="2800" dirty="0"/>
              <a:t> Race 2 and 3 are optional fields.</a:t>
            </a:r>
          </a:p>
          <a:p>
            <a:pPr>
              <a:defRPr/>
            </a:pPr>
            <a:endParaRPr lang="en-US" sz="2800" dirty="0"/>
          </a:p>
          <a:p>
            <a:pPr>
              <a:defRPr/>
            </a:pPr>
            <a:r>
              <a:rPr lang="en-US" sz="2800" dirty="0"/>
              <a:t>National Origin/Ethnicity is an optional field for both Hispanic and Race fields.</a:t>
            </a:r>
          </a:p>
        </p:txBody>
      </p:sp>
      <p:pic>
        <p:nvPicPr>
          <p:cNvPr id="25604" name="Picture 2">
            <a:extLst>
              <a:ext uri="{FF2B5EF4-FFF2-40B4-BE49-F238E27FC236}">
                <a16:creationId xmlns:a16="http://schemas.microsoft.com/office/drawing/2014/main" id="{0459D835-06B3-B003-261E-E8B970513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63" t="13298" r="27985" b="56763"/>
          <a:stretch>
            <a:fillRect/>
          </a:stretch>
        </p:blipFill>
        <p:spPr bwMode="auto">
          <a:xfrm>
            <a:off x="1295400" y="3886200"/>
            <a:ext cx="6629400" cy="267017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605" name="Straight Arrow Connector 2">
            <a:extLst>
              <a:ext uri="{FF2B5EF4-FFF2-40B4-BE49-F238E27FC236}">
                <a16:creationId xmlns:a16="http://schemas.microsoft.com/office/drawing/2014/main" id="{48E43647-B7F5-EF07-165C-C3CBD85F416B}"/>
              </a:ext>
            </a:extLst>
          </p:cNvPr>
          <p:cNvCxnSpPr>
            <a:cxnSpLocks noChangeShapeType="1"/>
          </p:cNvCxnSpPr>
          <p:nvPr/>
        </p:nvCxnSpPr>
        <p:spPr bwMode="auto">
          <a:xfrm>
            <a:off x="914400" y="60960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6" name="Straight Arrow Connector 2">
            <a:extLst>
              <a:ext uri="{FF2B5EF4-FFF2-40B4-BE49-F238E27FC236}">
                <a16:creationId xmlns:a16="http://schemas.microsoft.com/office/drawing/2014/main" id="{0FEE3C38-647E-C1DD-F71C-684BE627E0CC}"/>
              </a:ext>
            </a:extLst>
          </p:cNvPr>
          <p:cNvCxnSpPr>
            <a:cxnSpLocks noChangeShapeType="1"/>
          </p:cNvCxnSpPr>
          <p:nvPr/>
        </p:nvCxnSpPr>
        <p:spPr bwMode="auto">
          <a:xfrm>
            <a:off x="914400" y="63246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onut 2">
            <a:extLst>
              <a:ext uri="{FF2B5EF4-FFF2-40B4-BE49-F238E27FC236}">
                <a16:creationId xmlns:a16="http://schemas.microsoft.com/office/drawing/2014/main" id="{1911EC5E-BAC2-7D75-8282-94A01D336C73}"/>
              </a:ext>
            </a:extLst>
          </p:cNvPr>
          <p:cNvSpPr/>
          <p:nvPr/>
        </p:nvSpPr>
        <p:spPr bwMode="auto">
          <a:xfrm>
            <a:off x="5105400" y="4876800"/>
            <a:ext cx="1828800" cy="344488"/>
          </a:xfrm>
          <a:prstGeom prst="donut">
            <a:avLst/>
          </a:prstGeom>
          <a:solidFill>
            <a:schemeClr val="accent1"/>
          </a:solidFill>
          <a:ln w="31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